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76BD0-47AB-4FAC-AAE0-B56AF0A8AC73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B919-B0A3-45CC-B749-C7C4BFF68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6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5FDF4-3D67-48F9-AFDB-90187C1F9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2BE95-5ED6-4EC9-8496-E6004CBE8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7FF5B-BAC6-44C7-A028-DB12C8A2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A13F9-20DF-4042-8DCA-4CE34E08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39F44-341F-4204-BF26-09FBB6F1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3B53-6E15-41C3-8224-444DAC56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75576-63A8-4B8F-BA87-A78FCA75A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B0F1-6147-4CB8-A793-DD01E865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F0D18-FB20-46F2-AEC1-E5F2AA85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72B19-C91F-426C-8AC2-C2827B8C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4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AD5C18-5DD2-4AC3-B153-6F7491931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26713-9160-4BA2-94E5-0EA3485B1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FC410-20F3-467D-9511-1FB3FA88D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DF5A6-06F0-4C4B-96E7-3FC542E5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E4BB4-D810-483F-99DB-07436221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0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464B-EF0F-4CE0-B658-5FF16F8B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4BEC6-77F6-4918-A0AA-C3DD6182B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A3621-C33B-461C-9428-70AE0B41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2B7F8-FBD1-497E-AE6B-F1F1EEB5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8DFB6-116C-45DA-AB99-B4396D17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9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D663-9990-448A-9FC5-31AC3D66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46976-3612-4C91-851A-69E9E6506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15328-78DD-4FA0-81B8-D577CD2F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CD114-6A61-40B3-A13E-E2C61DA4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C4C9C-CF24-45A6-9CF7-A2A0CEE2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59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C180-7A3C-4FBC-AB82-BF5766B9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2340-9510-45B1-81A1-7A65F37A8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6BC8B-6F32-4D89-BE85-6B2E04ED7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74C17-E4AD-4686-87EB-3A292E29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0D441-9AB5-4F58-BE07-22397FF7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31608-C981-4EFF-B502-EE08C02E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2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A50E-AE65-42D8-B92E-D587AE0A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9FD18-8CC3-459E-8777-780FF3B3D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DE82A-6B74-457F-AFEF-0E6EF4132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90236-165D-49B6-ABF7-5B1B3069F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05F363-141D-4E6C-97E9-9AF38CAF3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6CF1F-4B89-467A-9605-109406C0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C9F31-2F75-4C47-A1A0-1E5978EC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1A04B-AE2D-45D2-872E-933FE43D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3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8E7-91F4-4435-A155-B30D9C2C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6F75B-6F80-4C41-9AE5-33283699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90D55-38D1-4472-A487-5BEBDA00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69130-3B80-4FAF-AFF1-B3EBD216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12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E96B1-2923-4390-A865-00F80845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298C0-86FF-4183-B170-5434A3D0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D5C9C-15AC-4CBD-996F-6F3A6A1C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75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C1EFD-9887-4104-AFE5-DCE516246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25030-0E19-42BB-A5B4-DF4C7BAF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29DE5-E3F0-43CB-813D-A80F58FF2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0CAAA-517E-40A7-88B0-D59614EA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E43BC-08DA-4ADE-88C1-FE966C14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C5622-2C42-472A-93AD-0B8CBB24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4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8608-D75B-4617-8445-A4DED52D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626E3-6D5E-42EE-A91B-E94A63BF4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7AD35-422F-4AC4-A3A9-80C23B43D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E2B66-F4E3-49CB-B979-4B812787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9C7E-DCF6-40EF-8699-521C918E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 Barks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8DC22-B5BF-4BFD-A23E-2154BCB2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5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3865F-B225-4639-9F30-03718F36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4C14-98BD-4884-90A6-8C1748271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7CC00-E845-448C-BED5-E159F6D9F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A2536-7C21-41FC-96D0-096D35DD9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 Barks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9693E-3024-496D-BDA2-9BFFFCAC2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0D15-E7C0-41B3-A7D7-973445D1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8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ct2/results?recrs=ab&amp;cond=Prader-Willi+Syndrome&amp;term=&amp;cntry=&amp;state=&amp;city=&amp;dist=" TargetMode="External"/><Relationship Id="rId2" Type="http://schemas.openxmlformats.org/officeDocument/2006/relationships/hyperlink" Target="https://www.pwsctc.org/abou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ittsburghpartnership.com/index.htm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ittsburghpartnership.com/uploads/1/1/8/2/118281137/gourash_hypoventilation_handout_havana_2019.pdf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F299-C931-41CD-91DC-C7F96D11D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16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CH" dirty="0"/>
              <a:t>10th IPWSO Konferenz </a:t>
            </a:r>
            <a:br>
              <a:rPr lang="de-CH" dirty="0"/>
            </a:br>
            <a:r>
              <a:rPr lang="de-CH" dirty="0"/>
              <a:t>14-17 November 2019</a:t>
            </a:r>
            <a:br>
              <a:rPr lang="de-CH" dirty="0"/>
            </a:br>
            <a:r>
              <a:rPr lang="de-CH" dirty="0" err="1"/>
              <a:t>Havana</a:t>
            </a:r>
            <a:r>
              <a:rPr lang="de-CH" dirty="0"/>
              <a:t> - Kuba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24D71-399B-4853-AC4C-88EF1177C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9138"/>
            <a:ext cx="9144000" cy="1655762"/>
          </a:xfrm>
        </p:spPr>
        <p:txBody>
          <a:bodyPr/>
          <a:lstStyle/>
          <a:p>
            <a:r>
              <a:rPr lang="de-CH" dirty="0"/>
              <a:t>Deborah Barks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39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2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4013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CH" sz="2800" dirty="0"/>
              <a:t>Übersicht: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500 Delegierte aus 43 Ländern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Die Konferenz umfasste drei Themen: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Klinische und wissenschaftliche Konferenz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Konferenz für professionelle Anbieter und Pflegepersonal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Elternkonferenz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Zu den behandelten Themen gehörten: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Genetik, Endokrinologie, Gastrointestinal und Ernährung, allgemeine medizinische Probleme, Orthopädie, klinische Studien zu </a:t>
            </a:r>
            <a:r>
              <a:rPr lang="de-DE" sz="2000" dirty="0" err="1"/>
              <a:t>Hyperphagie</a:t>
            </a:r>
            <a:r>
              <a:rPr lang="de-DE" sz="2000" dirty="0"/>
              <a:t> und Verhalten, psychische Gesundheit, Verhalten und Kognition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Die PWS-Vereinigung Schweiz war ein silberner Sponsor der Konferenz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Persönliches Dankeschön vom Präsidenten des IPWSO erhalten (3000 Euro Spende)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28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3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4013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CH" sz="2800" dirty="0"/>
              <a:t>Schlüsselpunkte: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Klinische Studien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Psychologische Unterstützung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CH" sz="2400" dirty="0"/>
              <a:t>Wachstumshormonbehandlung für Erwachsene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Kontaktaufnahme von Erwachsenen mit PWS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Adipositas-Hypoventilation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Zweisprachfähigkeiten für Menschen mit PWS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86890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4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4013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de-CH" sz="2800" dirty="0"/>
              <a:t>Klinische Studien: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Vor zehn Jahren gab es nur kleine Studien zur PWS</a:t>
            </a:r>
            <a:endParaRPr lang="de-CH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Jetzt laufen 3 Phase-3-Studien zur Behandlung der </a:t>
            </a:r>
            <a:r>
              <a:rPr lang="de-DE" sz="2400" dirty="0" err="1"/>
              <a:t>Hyperphagie</a:t>
            </a:r>
            <a:endParaRPr lang="de-DE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Das Interesse der Industrie/Pharmaunternehmen an PWS wurde von Eltern-Selbsthilfegruppen initiiert und vorangetrieben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2015 PWS-Konsortium für klinische Studien wurde gegründet 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Ziel - Beschleunigung klinischer Studien für PWS durch die Einrichtung eines gemeinschaftlichen, vorwettbewerblichen und internationalen Konsortiums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>
                <a:hlinkClick r:id="rId2"/>
              </a:rPr>
              <a:t>https://www.pwsctc.org/about</a:t>
            </a:r>
            <a:endParaRPr lang="de-DE" sz="20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Eine Übersicht über alle laufenden Studien zu PWS finden Sie unter: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>
                <a:solidFill>
                  <a:prstClr val="black"/>
                </a:solidFill>
                <a:hlinkClick r:id="rId3"/>
              </a:rPr>
              <a:t>https://clinicaltrials.gov/ct2/results?recrs=ab&amp;cond=Prader-Willi+Syndrome&amp;term=&amp;cntry=&amp;state=&amp;city=&amp;dist=</a:t>
            </a:r>
            <a:endParaRPr lang="de-DE" sz="20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endParaRPr lang="de-DE" sz="20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CH" sz="2400" dirty="0"/>
          </a:p>
          <a:p>
            <a:pPr>
              <a:spcBef>
                <a:spcPts val="1200"/>
              </a:spcBef>
            </a:pP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192337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5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4013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de-CH" sz="2800" dirty="0"/>
              <a:t>Klinische Studien: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CH" sz="2400" dirty="0"/>
          </a:p>
          <a:p>
            <a:pPr>
              <a:spcBef>
                <a:spcPts val="1200"/>
              </a:spcBef>
            </a:pPr>
            <a:endParaRPr lang="de-CH" sz="28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151A1BA-A38A-4F2E-A5CF-0253ABE3D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51339"/>
              </p:ext>
            </p:extLst>
          </p:nvPr>
        </p:nvGraphicFramePr>
        <p:xfrm>
          <a:off x="838200" y="1846262"/>
          <a:ext cx="10515600" cy="402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711674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142798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70596061"/>
                    </a:ext>
                  </a:extLst>
                </a:gridCol>
                <a:gridCol w="3310993">
                  <a:extLst>
                    <a:ext uri="{9D8B030D-6E8A-4147-A177-3AD203B41FA5}">
                      <a16:colId xmlns:a16="http://schemas.microsoft.com/office/drawing/2014/main" val="2190492678"/>
                    </a:ext>
                  </a:extLst>
                </a:gridCol>
                <a:gridCol w="895247">
                  <a:extLst>
                    <a:ext uri="{9D8B030D-6E8A-4147-A177-3AD203B41FA5}">
                      <a16:colId xmlns:a16="http://schemas.microsoft.com/office/drawing/2014/main" val="816905187"/>
                    </a:ext>
                  </a:extLst>
                </a:gridCol>
              </a:tblGrid>
              <a:tr h="406810">
                <a:tc>
                  <a:txBody>
                    <a:bodyPr/>
                    <a:lstStyle/>
                    <a:p>
                      <a:r>
                        <a:rPr lang="de-CH" dirty="0"/>
                        <a:t>Medikament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Sponsor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Primäres Ziel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Alter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604873"/>
                  </a:ext>
                </a:extLst>
              </a:tr>
              <a:tr h="722864">
                <a:tc>
                  <a:txBody>
                    <a:bodyPr/>
                    <a:lstStyle/>
                    <a:p>
                      <a:r>
                        <a:rPr lang="de-CH" dirty="0" err="1"/>
                        <a:t>Carbetocin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Phase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Levo</a:t>
                      </a:r>
                      <a:r>
                        <a:rPr lang="de-CH" dirty="0"/>
                        <a:t> </a:t>
                      </a:r>
                      <a:r>
                        <a:rPr lang="de-CH" dirty="0" err="1"/>
                        <a:t>Therapeutics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Hyperphagie</a:t>
                      </a:r>
                      <a:r>
                        <a:rPr lang="de-CH" dirty="0"/>
                        <a:t> / Verhalten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7-18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889338"/>
                  </a:ext>
                </a:extLst>
              </a:tr>
              <a:tr h="722864">
                <a:tc>
                  <a:txBody>
                    <a:bodyPr/>
                    <a:lstStyle/>
                    <a:p>
                      <a:r>
                        <a:rPr lang="de-CH"/>
                        <a:t>DCCR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Phase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Soleno</a:t>
                      </a:r>
                      <a:r>
                        <a:rPr lang="de-CH" dirty="0"/>
                        <a:t> </a:t>
                      </a:r>
                      <a:r>
                        <a:rPr lang="de-CH" dirty="0" err="1"/>
                        <a:t>Therapeutics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Hyperphagie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4+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430179"/>
                  </a:ext>
                </a:extLst>
              </a:tr>
              <a:tr h="722864">
                <a:tc>
                  <a:txBody>
                    <a:bodyPr/>
                    <a:lstStyle/>
                    <a:p>
                      <a:r>
                        <a:rPr lang="de-CH" dirty="0" err="1"/>
                        <a:t>Livoletide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Phase2b/3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Millendo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Hyperphagie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4-65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276084"/>
                  </a:ext>
                </a:extLst>
              </a:tr>
              <a:tr h="722864">
                <a:tc>
                  <a:txBody>
                    <a:bodyPr/>
                    <a:lstStyle/>
                    <a:p>
                      <a:r>
                        <a:rPr lang="de-CH" dirty="0" err="1"/>
                        <a:t>Guanfacine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Phase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NYU </a:t>
                      </a:r>
                      <a:r>
                        <a:rPr lang="de-CH" dirty="0" err="1"/>
                        <a:t>Langone</a:t>
                      </a:r>
                      <a:r>
                        <a:rPr lang="de-CH" dirty="0"/>
                        <a:t> Health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Aggression, </a:t>
                      </a:r>
                      <a:r>
                        <a:rPr lang="en-GB" dirty="0" err="1"/>
                        <a:t>Selbstverletzungen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Verhalten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6-35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1259"/>
                  </a:ext>
                </a:extLst>
              </a:tr>
              <a:tr h="722864">
                <a:tc>
                  <a:txBody>
                    <a:bodyPr/>
                    <a:lstStyle/>
                    <a:p>
                      <a:r>
                        <a:rPr lang="de-CH" dirty="0" err="1"/>
                        <a:t>Liraglitude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Phase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/>
                        <a:t>NovoNordisk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BMI – </a:t>
                      </a:r>
                      <a:r>
                        <a:rPr lang="de-CH" dirty="0" err="1"/>
                        <a:t>Gewichtsverlut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6-18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853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72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6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7950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de-CH" sz="2800" dirty="0"/>
              <a:t>Psychologische Unterstützung:</a:t>
            </a:r>
          </a:p>
          <a:p>
            <a:pPr marL="342000" indent="-342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Ausgezeichnete Präsentationen über Verhalten und psychologische Unterstützung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>
                <a:hlinkClick r:id="rId2"/>
              </a:rPr>
              <a:t>https://pittsburghpartnership.com/index.html#</a:t>
            </a:r>
            <a:endParaRPr lang="de-DE" sz="2000" dirty="0"/>
          </a:p>
          <a:p>
            <a:pPr marL="342000" indent="-342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Ein Bereich für mögliche Verbesserungen hier in der Schweiz – ein Kompetenzzentrum für psychologische Unterstützung einrichten?</a:t>
            </a:r>
            <a:endParaRPr lang="de-CH" sz="2400" dirty="0"/>
          </a:p>
          <a:p>
            <a:pPr>
              <a:spcBef>
                <a:spcPts val="1200"/>
              </a:spcBef>
            </a:pPr>
            <a:r>
              <a:rPr lang="de-CH" sz="2800" dirty="0"/>
              <a:t>Wachstumshormonbehandlung für Erwachsene: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Studien haben gezeigt, dass die GH-Behandlung bei Erwachsenen mit PWS die Körperzusammensetzung, die körperliche Fitness und das psychosoziale Verhalten verbessert, und es wurden keine größeren Nebenwirkungen berichtet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In der letzten Zeit wurde die GH-Behandlung für die Anwendung bei Erwachsenen mit PWS in einigen Ländern zugelassen, z.B. in Australien</a:t>
            </a:r>
          </a:p>
          <a:p>
            <a:pPr>
              <a:spcBef>
                <a:spcPts val="1200"/>
              </a:spcBef>
            </a:pPr>
            <a:endParaRPr lang="de-CH" sz="2800" dirty="0"/>
          </a:p>
          <a:p>
            <a:pPr>
              <a:spcBef>
                <a:spcPts val="1200"/>
              </a:spcBef>
            </a:pP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155617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7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7950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de-DE" sz="2800" dirty="0"/>
              <a:t>Kontaktaufnahme von Erwachsenen mit PWS: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</a:rPr>
              <a:t>Einsatz von Videokonferenzen (z.B. Zoom) zur Vernetzung von PWS-Erwachsenen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</a:rPr>
              <a:t>Eine Möglichkeit auch für die Schweiz? Organisiert von den Heimen von PWS?</a:t>
            </a:r>
          </a:p>
          <a:p>
            <a:pPr>
              <a:spcBef>
                <a:spcPts val="1200"/>
              </a:spcBef>
            </a:pPr>
            <a:r>
              <a:rPr lang="de-DE" sz="2800" dirty="0"/>
              <a:t>Adipositas-Hypoventilation </a:t>
            </a:r>
            <a:r>
              <a:rPr lang="de-CH" sz="2800" dirty="0"/>
              <a:t>:</a:t>
            </a:r>
          </a:p>
          <a:p>
            <a:pPr marL="342000" indent="-342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 err="1"/>
              <a:t>Übermässigen</a:t>
            </a:r>
            <a:r>
              <a:rPr lang="de-DE" sz="2400" dirty="0"/>
              <a:t> Sauerstoffverbrauch vermeiden / Diuretika vermeiden / Aktivität einleiten</a:t>
            </a:r>
            <a:endParaRPr lang="de-CH" sz="24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1200"/>
              </a:spcBef>
              <a:buFont typeface="Calibri" panose="020F0502020204030204" pitchFamily="34" charset="0"/>
              <a:buChar char="‐"/>
            </a:pPr>
            <a:r>
              <a:rPr lang="de-DE" sz="2000" dirty="0">
                <a:hlinkClick r:id="rId2"/>
              </a:rPr>
              <a:t>https://pittsburghpartnership.com/uploads/1/1/8/2/118281137/gourash_hypoventilation_handout_havana_2019.pdf</a:t>
            </a:r>
            <a:endParaRPr lang="de-DE" sz="2000" dirty="0"/>
          </a:p>
          <a:p>
            <a:pPr>
              <a:spcBef>
                <a:spcPts val="1200"/>
              </a:spcBef>
            </a:pPr>
            <a:r>
              <a:rPr lang="de-DE" sz="2800" dirty="0"/>
              <a:t>Zweisprachfähigkeiten für Menschen mit PWS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Eine Studie aus Spanien zeigte, dass zweisprachige Personen mit PWS in ihrer kognitiven Leistungsfähigkeit nicht benachteiligt sind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38772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53F-FE61-4B8A-957D-1C11845E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3"/>
            <a:ext cx="10515600" cy="942975"/>
          </a:xfrm>
        </p:spPr>
        <p:txBody>
          <a:bodyPr/>
          <a:lstStyle/>
          <a:p>
            <a:r>
              <a:rPr lang="de-CH" dirty="0"/>
              <a:t>10th IPWSO Konferenz Kuba - Nov 2019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13BDEF-8E18-48E1-9440-6D4BB94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69400" y="6310312"/>
            <a:ext cx="2743200" cy="365125"/>
          </a:xfrm>
        </p:spPr>
        <p:txBody>
          <a:bodyPr/>
          <a:lstStyle/>
          <a:p>
            <a:pPr algn="r"/>
            <a:r>
              <a:rPr lang="en-GB" dirty="0"/>
              <a:t>20/06/2020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7B7DC0-0F68-48F2-B962-8BEE9D15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310311"/>
            <a:ext cx="4114800" cy="365125"/>
          </a:xfrm>
        </p:spPr>
        <p:txBody>
          <a:bodyPr/>
          <a:lstStyle/>
          <a:p>
            <a:pPr algn="l"/>
            <a:r>
              <a:rPr lang="en-GB" dirty="0"/>
              <a:t>D Barks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A7F09-ECA7-4382-B370-7685B42E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3300" y="6310311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Page </a:t>
            </a:r>
            <a:fld id="{4C0B0D15-E7C0-41B3-A7D7-973445D1E61A}" type="slidenum">
              <a:rPr lang="en-GB" smtClean="0"/>
              <a:pPr algn="ctr"/>
              <a:t>8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D8954-91B8-4EF1-A2AE-02189D6C8B7F}"/>
              </a:ext>
            </a:extLst>
          </p:cNvPr>
          <p:cNvSpPr txBox="1"/>
          <p:nvPr/>
        </p:nvSpPr>
        <p:spPr>
          <a:xfrm>
            <a:off x="952500" y="1125538"/>
            <a:ext cx="10401300" cy="51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CH" sz="2800" dirty="0"/>
              <a:t>Zusammenfassung: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Es gibt eine große PWS-Gemeinschaft auf der Welt, wir können alle voneinander lernen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Die Forschung über mögliche Medikamentenbehandlungen ist sehr positiv</a:t>
            </a:r>
            <a:endParaRPr lang="de-CH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Wir sind sehr privilegiert mit den Einrichtungen, die wir hier in der Schweiz haben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Potenzielle Verbesserung unserer psychologischen Versorgung?</a:t>
            </a:r>
          </a:p>
          <a:p>
            <a:pPr marL="800100" lvl="1" indent="-3429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de-DE" sz="2000" dirty="0"/>
              <a:t>Einsatz von Wachstumshormon bei PWS-Erwachsenen?</a:t>
            </a:r>
            <a:endParaRPr lang="de-DE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Nächste Internationale IPWSO-Konferenz - </a:t>
            </a:r>
            <a:r>
              <a:rPr lang="de-DE" sz="2400" dirty="0">
                <a:solidFill>
                  <a:srgbClr val="FF0000"/>
                </a:solidFill>
              </a:rPr>
              <a:t>Irland 6.-10. Juli 2022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402727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605</Words>
  <Application>Microsoft Office PowerPoint</Application>
  <PresentationFormat>Widescreen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10th IPWSO Konferenz  14-17 November 2019 Havana - Kuba </vt:lpstr>
      <vt:lpstr>10th IPWSO Konferenz Kuba - Nov 2019</vt:lpstr>
      <vt:lpstr>10th IPWSO Konferenz Kuba - Nov 2019</vt:lpstr>
      <vt:lpstr>10th IPWSO Konferenz Kuba - Nov 2019</vt:lpstr>
      <vt:lpstr>10th IPWSO Konferenz Kuba - Nov 2019</vt:lpstr>
      <vt:lpstr>10th IPWSO Konferenz Kuba - Nov 2019</vt:lpstr>
      <vt:lpstr>10th IPWSO Konferenz Kuba - Nov 2019</vt:lpstr>
      <vt:lpstr>10th IPWSO Konferenz Kuba - Nov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IPWSO Konferenz  14-17 November 2019 Havana - Kuba </dc:title>
  <dc:creator>Deborah Barks</dc:creator>
  <cp:lastModifiedBy>Deborah Barks</cp:lastModifiedBy>
  <cp:revision>39</cp:revision>
  <dcterms:created xsi:type="dcterms:W3CDTF">2020-06-07T08:31:59Z</dcterms:created>
  <dcterms:modified xsi:type="dcterms:W3CDTF">2020-06-07T12:52:06Z</dcterms:modified>
</cp:coreProperties>
</file>